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6D3B-8B81-CAEA-187A-FA35EC6C6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87891-F027-CBA6-89DB-73DE3014D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D6C7D-CD8E-4524-52AE-EF15FBF6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323EF-8486-4952-F3D5-89CE1516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192C-9112-FCFF-9182-8E585ABE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1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684-621C-846E-3045-E0F2AE96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DD658-2643-A11F-1023-EBE574778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D685-DDE1-0E01-8B63-7549EC44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1742D-B939-96AF-8942-5ABD437E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B5DFA-EF0E-E511-8B64-0871D502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7A9EB-154D-3DC7-E725-E859FA978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92CB3-D3CF-DA49-3E2A-AE02D19B1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FC867-7641-2BB3-29AF-F8C66B27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B4D04-37F7-5CCB-7A56-34164498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A594-4B6A-111A-7C2B-3C8578AC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4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F0A72-AA4E-A8CB-3B00-D2946182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3DBC-1241-B99B-F25F-D9340115D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1B1A-3B4A-1228-9FE7-DEB0D7DF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893B-618C-7297-10B5-450F3E31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686E1-BD9D-F4A7-D3CF-42BDE065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0B101-914E-8E0C-C189-48F4B55E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320DB-B0F7-4979-0B2A-831CDC480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9673B-7BCD-B7CC-765A-3D6E5B5A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BE277-750C-12DF-ED93-1854112E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6985A-7BB0-088A-71AD-17444B4C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D15F-6003-A32C-0086-DCF4149B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BF78D-AD4E-CB21-270C-89B8F5398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F0362-49D6-2A23-B97D-4A60AFDCE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A2E27-3A3F-8F3D-2A7E-5D3312DD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AE4B6-972C-406C-B009-3261C48A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113A5-829D-4166-0C2E-C8797FB0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BD969-9662-F3D5-99CF-AD947A629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25E89-1622-0F13-C0C1-C00AC71C2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2A3B7-A062-ED24-DDA5-78F7972E1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66F1E-6A03-1B80-93CC-38DF4491E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42261-D812-D7B1-CD85-252DA9204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ABC9F9-3639-C57B-BB75-448CB25E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15ED7-B85A-803C-C152-C489ABF5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79AD2-F070-2770-56FD-E3F939D0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6836-C980-CD87-5357-6AFB5A39D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69CCA-D510-F80F-0E37-BA4511ED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4E5A6-8B96-EACC-8091-6A02B15C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3F5C8-0A36-2958-EDCD-A4A57565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3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13D96-4097-DF40-29BC-C31D8002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A503E-7A89-010F-27F5-7FF821F1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2EFFF-C945-6138-D680-5CDAA1E3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B75F-4192-61A6-7E33-775F012D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AD169-2E41-D144-A2BE-A3AF8B94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1454C-B364-C624-1DEA-5D3D668B4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5D732-8B2D-8904-C52F-01763542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C03A2-CE97-2969-7307-E7062076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67690-CBD0-486B-2148-615FBA34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644F-536C-AF8C-BC9F-8B149B4C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D985-94E2-3948-EE40-77C8D6841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E5D14-1F4F-09D2-B4F0-2B57E4434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AD76E-5414-769B-BAAE-A98C7F84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1FCB0-F218-B3BC-0846-9BBC0D2F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DDDE5-F743-B6A4-9F23-51E40120B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8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48F77-6B76-C802-9DF3-EF2A54B95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FD0EF-753A-BAB4-8826-D653D67E4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DE85F-E899-6C4C-97BA-CD09EBD33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CABE-7B2D-4BDF-B3C0-91EFA305AE00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A9485-2DFA-E327-559D-8B974CB9D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4B7C-1963-FAF8-3E4A-2A3E77C35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C5EE-B079-4B8B-AE5C-4F07E927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2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 20">
            <a:extLst>
              <a:ext uri="{FF2B5EF4-FFF2-40B4-BE49-F238E27FC236}">
                <a16:creationId xmlns:a16="http://schemas.microsoft.com/office/drawing/2014/main" id="{6460710B-F38F-10AC-3A00-DA67F2009D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508788" y="3947407"/>
            <a:ext cx="478610" cy="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20">
            <a:extLst>
              <a:ext uri="{FF2B5EF4-FFF2-40B4-BE49-F238E27FC236}">
                <a16:creationId xmlns:a16="http://schemas.microsoft.com/office/drawing/2014/main" id="{B54651C0-0F4C-76FD-AB9F-4EAA08E44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9179" y="3692360"/>
            <a:ext cx="77783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0231A93E-E406-2F66-76F6-A77195DDC8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97168" y="1754636"/>
            <a:ext cx="879295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23EFC777-F01A-6865-EA8C-F2FAEAAF7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50046" y="2648793"/>
            <a:ext cx="844365" cy="5751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D45840-9D1C-FB1F-3C1A-E17F71F99671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9536683" y="2520961"/>
            <a:ext cx="4128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467EB5-748C-CB12-C38E-B6F1FE049857}"/>
              </a:ext>
            </a:extLst>
          </p:cNvPr>
          <p:cNvCxnSpPr>
            <a:cxnSpLocks/>
          </p:cNvCxnSpPr>
          <p:nvPr/>
        </p:nvCxnSpPr>
        <p:spPr>
          <a:xfrm flipV="1">
            <a:off x="9949569" y="976971"/>
            <a:ext cx="0" cy="1543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7A3438-1520-AF03-2133-12862EF47FA5}"/>
              </a:ext>
            </a:extLst>
          </p:cNvPr>
          <p:cNvCxnSpPr>
            <a:cxnSpLocks/>
          </p:cNvCxnSpPr>
          <p:nvPr/>
        </p:nvCxnSpPr>
        <p:spPr>
          <a:xfrm>
            <a:off x="2724525" y="5218757"/>
            <a:ext cx="0" cy="368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2">
            <a:extLst>
              <a:ext uri="{FF2B5EF4-FFF2-40B4-BE49-F238E27FC236}">
                <a16:creationId xmlns:a16="http://schemas.microsoft.com/office/drawing/2014/main" id="{8B2500CC-41C0-18A6-6036-8AA93758FE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11213" y="2183409"/>
            <a:ext cx="3" cy="380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88E2C892-227E-F55D-9BFC-0C5B3D15BF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9041" y="6164004"/>
            <a:ext cx="223153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FC06183D-AE5F-E0E8-53CF-A4A2D87FAA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3347" y="784754"/>
            <a:ext cx="7936" cy="5288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B12A6BE-F9CF-427A-0533-FCD4EB80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60" y="92041"/>
            <a:ext cx="4800600" cy="92333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ZA" altLang="en-US" sz="1800" b="1" dirty="0">
                <a:solidFill>
                  <a:srgbClr val="92D050"/>
                </a:solidFill>
              </a:rPr>
              <a:t>Life Cycle of a Subdivision Application in terms of SPLUMA and the Land Use Management By-law</a:t>
            </a:r>
            <a:endParaRPr lang="en-GB" altLang="en-US" sz="1800" b="1" dirty="0">
              <a:solidFill>
                <a:srgbClr val="92D050"/>
              </a:solidFill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EEE8D4D7-A321-CA4C-84A1-436125137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604" y="1825901"/>
            <a:ext cx="2811463" cy="461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Application Submitted by applicant in terms of Section 16(12) of the By-law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3D856F28-63CE-FFCE-DE69-CD0A4F29A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098" y="2430185"/>
            <a:ext cx="3246437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Tahoma" pitchFamily="34" charset="0"/>
              </a:rPr>
              <a:t>Application checked for completeness Schedule 8 and 9 – if Complete Application </a:t>
            </a:r>
            <a:r>
              <a:rPr lang="en-US" sz="1200" b="1" dirty="0">
                <a:latin typeface="Tahoma" pitchFamily="34" charset="0"/>
              </a:rPr>
              <a:t>circulated if not rejected for incompleteness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BEAD4A67-6CAB-8905-8EBC-DA0604BE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363" y="2228850"/>
            <a:ext cx="1081087" cy="240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Ward </a:t>
            </a:r>
            <a:r>
              <a:rPr lang="en-US" altLang="en-US" sz="1200" dirty="0" err="1">
                <a:latin typeface="Tahoma" panose="020B0604030504040204" pitchFamily="34" charset="0"/>
              </a:rPr>
              <a:t>Councillors</a:t>
            </a:r>
            <a:endParaRPr lang="en-US" altLang="en-US" sz="1200" dirty="0">
              <a:latin typeface="Tahoma" panose="020B0604030504040204" pitchFamily="34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Ward Committee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Engineering Service Departments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Legal Services for legal compliance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8DDDC2EF-75AF-95AC-4C29-DAB68E631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637" y="3349186"/>
            <a:ext cx="288131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ZA" altLang="en-US" sz="1200" dirty="0"/>
              <a:t>RSP Receives comments, conditions and objections from internal circulation – imposition of conditions Building Control</a:t>
            </a:r>
            <a:endParaRPr lang="en-US" altLang="en-US" sz="1200" dirty="0">
              <a:latin typeface="Tahoma" panose="020B0604030504040204" pitchFamily="34" charset="0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8B6CA66E-F3E5-7830-151C-C016F685D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166" y="581052"/>
            <a:ext cx="2114550" cy="461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Applicant receives decision – copies to S.G. and Registrar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55CD5A9C-5E54-5EA7-4A40-5ABCBA721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883" y="1165549"/>
            <a:ext cx="258921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Applicant installs services as per comments/services schemes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PAY DEVELOPMENT CHARGES -  if applicable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7385DCA3-706B-0965-94FE-8DF3D73EF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883" y="2197796"/>
            <a:ext cx="2590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Applicant complies with conditions of approval required before new erven can be registered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BB849A3C-5BF3-D673-AED8-7B7B5480E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0494" y="298477"/>
            <a:ext cx="1568450" cy="7381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50" dirty="0">
                <a:latin typeface="Tahoma" pitchFamily="34" charset="0"/>
              </a:rPr>
              <a:t>Applicant requests clearances for service installation - guarantees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61F15371-F7D9-9E26-FE6F-6A4EEAE1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4887" y="1165549"/>
            <a:ext cx="1257300" cy="230832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Payment, Compliance  &amp; Engineering Services agreement - Council provides clearance – through Serv Dept of services installation</a:t>
            </a:r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83FD5663-4389-BDFD-7ED5-5E6E29EA56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82642" y="726703"/>
            <a:ext cx="4590" cy="543729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61F23CD-7642-784C-5895-B8EC36995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2644" y="725932"/>
            <a:ext cx="4080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581FB0-EB08-CBFA-A393-F367269464DD}"/>
              </a:ext>
            </a:extLst>
          </p:cNvPr>
          <p:cNvSpPr txBox="1"/>
          <p:nvPr/>
        </p:nvSpPr>
        <p:spPr>
          <a:xfrm>
            <a:off x="1104680" y="4322943"/>
            <a:ext cx="3246437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sz="1400" dirty="0"/>
              <a:t>Authorised Official takes a decision – Reject/Refuse/Approve with conditions based on comments from  with a timeframe within which to comply.  Layout plan with servitudes if applicable is approved.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A63CC4-6548-1405-3068-BDB6676B541B}"/>
              </a:ext>
            </a:extLst>
          </p:cNvPr>
          <p:cNvSpPr txBox="1"/>
          <p:nvPr/>
        </p:nvSpPr>
        <p:spPr>
          <a:xfrm>
            <a:off x="1089400" y="5850260"/>
            <a:ext cx="327025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sz="1600" b="1" dirty="0"/>
              <a:t>CONDITIONAL APPROVAL I.T.O SECTION 40, 41, 42 &amp; 43 OF SPLUMA AND SECTION 16(12) OF BY-LAW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B249CB-EDD5-DB56-89FF-1B7A78F3B60E}"/>
              </a:ext>
            </a:extLst>
          </p:cNvPr>
          <p:cNvSpPr txBox="1"/>
          <p:nvPr/>
        </p:nvSpPr>
        <p:spPr>
          <a:xfrm>
            <a:off x="1414242" y="1036161"/>
            <a:ext cx="2506662" cy="646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dirty="0">
                <a:solidFill>
                  <a:schemeClr val="accent4">
                    <a:lumMod val="75000"/>
                  </a:schemeClr>
                </a:solidFill>
              </a:rPr>
              <a:t>SUBMISSION TO APPROVAL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CAD281-1531-0A02-35AE-920A152F3B24}"/>
              </a:ext>
            </a:extLst>
          </p:cNvPr>
          <p:cNvCxnSpPr>
            <a:stCxn id="20" idx="2"/>
          </p:cNvCxnSpPr>
          <p:nvPr/>
        </p:nvCxnSpPr>
        <p:spPr>
          <a:xfrm flipH="1">
            <a:off x="10514719" y="1036664"/>
            <a:ext cx="0" cy="12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13">
            <a:extLst>
              <a:ext uri="{FF2B5EF4-FFF2-40B4-BE49-F238E27FC236}">
                <a16:creationId xmlns:a16="http://schemas.microsoft.com/office/drawing/2014/main" id="{F3CA09E0-9F98-93A7-3AD7-698BBB26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494" y="2953044"/>
            <a:ext cx="2589212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912F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Applicant submits application for section 16(10) – as per manual, proof of compliance &amp; fee payable:</a:t>
            </a:r>
          </a:p>
          <a:p>
            <a:pPr marL="171450" indent="-171450">
              <a:spcBef>
                <a:spcPts val="0"/>
              </a:spcBef>
              <a:buClrTx/>
            </a:pPr>
            <a:r>
              <a:rPr lang="en-US" altLang="en-US" sz="1200" dirty="0">
                <a:latin typeface="Tahoma" panose="020B0604030504040204" pitchFamily="34" charset="0"/>
              </a:rPr>
              <a:t>S.G. diagram</a:t>
            </a:r>
          </a:p>
          <a:p>
            <a:pPr marL="171450" indent="-171450">
              <a:spcBef>
                <a:spcPts val="0"/>
              </a:spcBef>
              <a:buClrTx/>
            </a:pPr>
            <a:r>
              <a:rPr lang="en-US" altLang="en-US" sz="1200" dirty="0">
                <a:latin typeface="Tahoma" panose="020B0604030504040204" pitchFamily="34" charset="0"/>
              </a:rPr>
              <a:t>Servitudes to be registered</a:t>
            </a:r>
          </a:p>
          <a:p>
            <a:pPr marL="171450" indent="-171450">
              <a:spcBef>
                <a:spcPts val="0"/>
              </a:spcBef>
              <a:buClrTx/>
            </a:pPr>
            <a:r>
              <a:rPr lang="en-US" altLang="en-US" sz="1200" dirty="0">
                <a:latin typeface="Tahoma" panose="020B0604030504040204" pitchFamily="34" charset="0"/>
              </a:rPr>
              <a:t>Engineering Agreements</a:t>
            </a:r>
          </a:p>
          <a:p>
            <a:pPr marL="171450" indent="-171450">
              <a:spcBef>
                <a:spcPts val="0"/>
              </a:spcBef>
              <a:buClrTx/>
            </a:pPr>
            <a:r>
              <a:rPr lang="en-US" altLang="en-US" sz="1200" dirty="0">
                <a:latin typeface="Tahoma" panose="020B0604030504040204" pitchFamily="34" charset="0"/>
              </a:rPr>
              <a:t>Guarantees</a:t>
            </a:r>
          </a:p>
          <a:p>
            <a:pPr marL="171450" indent="-171450">
              <a:spcBef>
                <a:spcPts val="0"/>
              </a:spcBef>
              <a:buClrTx/>
            </a:pPr>
            <a:r>
              <a:rPr lang="en-US" altLang="en-US" sz="1200" dirty="0">
                <a:latin typeface="Tahoma" panose="020B0604030504040204" pitchFamily="34" charset="0"/>
              </a:rPr>
              <a:t>EFT – for payment</a:t>
            </a:r>
          </a:p>
          <a:p>
            <a:pPr marL="171450" indent="-171450">
              <a:spcBef>
                <a:spcPts val="0"/>
              </a:spcBef>
              <a:buClrTx/>
            </a:pPr>
            <a:r>
              <a:rPr lang="en-US" altLang="en-US" sz="1200" dirty="0">
                <a:latin typeface="Tahoma" panose="020B0604030504040204" pitchFamily="34" charset="0"/>
              </a:rPr>
              <a:t>Proof of Publication of rezoning if applicable etc.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C62E5E-ADCC-D12F-30CA-CB1713E78CF3}"/>
              </a:ext>
            </a:extLst>
          </p:cNvPr>
          <p:cNvSpPr txBox="1"/>
          <p:nvPr/>
        </p:nvSpPr>
        <p:spPr>
          <a:xfrm>
            <a:off x="6921388" y="5992403"/>
            <a:ext cx="372268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ZA" sz="1600" b="1" dirty="0"/>
              <a:t>Site Development Plan and Building Plan submitted/recommended/approved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052C53-8B4B-22B1-8C80-E55286F0A077}"/>
              </a:ext>
            </a:extLst>
          </p:cNvPr>
          <p:cNvSpPr txBox="1"/>
          <p:nvPr/>
        </p:nvSpPr>
        <p:spPr>
          <a:xfrm>
            <a:off x="6945883" y="5048141"/>
            <a:ext cx="37211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ZA" sz="1600" b="1" dirty="0"/>
              <a:t>Section 16(10) is issued to Registrar of Deeds to Register newly created Portions or Erven</a:t>
            </a:r>
          </a:p>
        </p:txBody>
      </p:sp>
      <p:sp>
        <p:nvSpPr>
          <p:cNvPr id="97" name="Text Box 14">
            <a:extLst>
              <a:ext uri="{FF2B5EF4-FFF2-40B4-BE49-F238E27FC236}">
                <a16:creationId xmlns:a16="http://schemas.microsoft.com/office/drawing/2014/main" id="{5D583B9C-B8EC-3E42-E8FE-FB340C9C7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5152" y="3694561"/>
            <a:ext cx="2314749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50" dirty="0">
                <a:latin typeface="Tahoma" pitchFamily="34" charset="0"/>
              </a:rPr>
              <a:t>Section 16(10) Submission at PCPdevcompliance@tshwane.gov.za</a:t>
            </a:r>
            <a:endParaRPr lang="en-US" sz="105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6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Nicolene Le Roux</dc:creator>
  <cp:lastModifiedBy>Nicolene Le Roux</cp:lastModifiedBy>
  <cp:revision>1</cp:revision>
  <dcterms:created xsi:type="dcterms:W3CDTF">2023-07-17T07:51:17Z</dcterms:created>
  <dcterms:modified xsi:type="dcterms:W3CDTF">2023-07-17T08:03:28Z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b8b282-039c-4268-b238-c39b5146964b_Enabled">
    <vt:lpwstr>true</vt:lpwstr>
  </property>
  <property fmtid="{D5CDD505-2E9C-101B-9397-08002B2CF9AE}" pid="3" name="MSIP_Label_06b8b282-039c-4268-b238-c39b5146964b_SetDate">
    <vt:lpwstr>2023-07-17T08:03:12Z</vt:lpwstr>
  </property>
  <property fmtid="{D5CDD505-2E9C-101B-9397-08002B2CF9AE}" pid="4" name="MSIP_Label_06b8b282-039c-4268-b238-c39b5146964b_Method">
    <vt:lpwstr>Standard</vt:lpwstr>
  </property>
  <property fmtid="{D5CDD505-2E9C-101B-9397-08002B2CF9AE}" pid="5" name="MSIP_Label_06b8b282-039c-4268-b238-c39b5146964b_Name">
    <vt:lpwstr>COT General</vt:lpwstr>
  </property>
  <property fmtid="{D5CDD505-2E9C-101B-9397-08002B2CF9AE}" pid="6" name="MSIP_Label_06b8b282-039c-4268-b238-c39b5146964b_SiteId">
    <vt:lpwstr>611657a8-674f-4ffa-bf4b-95a387d65525</vt:lpwstr>
  </property>
  <property fmtid="{D5CDD505-2E9C-101B-9397-08002B2CF9AE}" pid="7" name="MSIP_Label_06b8b282-039c-4268-b238-c39b5146964b_ActionId">
    <vt:lpwstr>d2548d8a-5eb3-4406-8dbc-55a8e48f3ba7</vt:lpwstr>
  </property>
  <property fmtid="{D5CDD505-2E9C-101B-9397-08002B2CF9AE}" pid="8" name="MSIP_Label_06b8b282-039c-4268-b238-c39b5146964b_ContentBits">
    <vt:lpwstr>0</vt:lpwstr>
  </property>
</Properties>
</file>